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</p:sldIdLst>
  <p:sldSz cy="5143500" cx="9144000"/>
  <p:notesSz cx="6858000" cy="9144000"/>
  <p:embeddedFontLst>
    <p:embeddedFont>
      <p:font typeface="Roboto"/>
      <p:regular r:id="rId60"/>
      <p:bold r:id="rId61"/>
      <p:italic r:id="rId62"/>
      <p:boldItalic r:id="rId63"/>
    </p:embeddedFont>
    <p:embeddedFont>
      <p:font typeface="Constantia"/>
      <p:regular r:id="rId64"/>
      <p:bold r:id="rId65"/>
      <p:italic r:id="rId66"/>
      <p:boldItalic r:id="rId67"/>
    </p:embeddedFont>
    <p:embeddedFont>
      <p:font typeface="Merriweather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David Vachlo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CC2120D-466A-4719-AE2A-5ABE981C4996}">
  <a:tblStyle styleId="{0CC2120D-466A-4719-AE2A-5ABE981C49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Merriweather-boldItalic.fntdata"/><Relationship Id="rId70" Type="http://schemas.openxmlformats.org/officeDocument/2006/relationships/font" Target="fonts/Merriweather-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oboto-italic.fntdata"/><Relationship Id="rId61" Type="http://schemas.openxmlformats.org/officeDocument/2006/relationships/font" Target="fonts/Roboto-bold.fntdata"/><Relationship Id="rId20" Type="http://schemas.openxmlformats.org/officeDocument/2006/relationships/slide" Target="slides/slide14.xml"/><Relationship Id="rId64" Type="http://schemas.openxmlformats.org/officeDocument/2006/relationships/font" Target="fonts/Constantia-regular.fntdata"/><Relationship Id="rId63" Type="http://schemas.openxmlformats.org/officeDocument/2006/relationships/font" Target="fonts/Roboto-boldItalic.fntdata"/><Relationship Id="rId22" Type="http://schemas.openxmlformats.org/officeDocument/2006/relationships/slide" Target="slides/slide16.xml"/><Relationship Id="rId66" Type="http://schemas.openxmlformats.org/officeDocument/2006/relationships/font" Target="fonts/Constantia-italic.fntdata"/><Relationship Id="rId21" Type="http://schemas.openxmlformats.org/officeDocument/2006/relationships/slide" Target="slides/slide15.xml"/><Relationship Id="rId65" Type="http://schemas.openxmlformats.org/officeDocument/2006/relationships/font" Target="fonts/Constantia-bold.fntdata"/><Relationship Id="rId24" Type="http://schemas.openxmlformats.org/officeDocument/2006/relationships/slide" Target="slides/slide18.xml"/><Relationship Id="rId68" Type="http://schemas.openxmlformats.org/officeDocument/2006/relationships/font" Target="fonts/Merriweather-regular.fntdata"/><Relationship Id="rId23" Type="http://schemas.openxmlformats.org/officeDocument/2006/relationships/slide" Target="slides/slide17.xml"/><Relationship Id="rId67" Type="http://schemas.openxmlformats.org/officeDocument/2006/relationships/font" Target="fonts/Constantia-boldItalic.fntdata"/><Relationship Id="rId60" Type="http://schemas.openxmlformats.org/officeDocument/2006/relationships/font" Target="fonts/Roboto-regular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Merriweather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12-06T10:19:16.366">
    <p:pos x="6000" y="0"/>
    <p:text>May need to update slide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2-12-07T04:33:13.732">
    <p:pos x="6000" y="0"/>
    <p:text>Add pictures of binder, software, and schematics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b20cfcf371_0_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b20cfcf371_0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Speaker: Joe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b20cfcf371_0_10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b20cfcf371_0_10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David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b38bcf728c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b38bcf728c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David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b20cfcf371_0_10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b20cfcf371_0_1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David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b20cfcf371_0_1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b20cfcf371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Saffron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b20cfcf371_0_10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b20cfcf371_0_10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Saffron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b20cfcf371_0_10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b20cfcf371_0_1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Saffron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b20cfcf371_0_1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b20cfcf371_0_1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Pat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b310da247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b310da247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Pat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b20cfcf371_0_10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b20cfcf371_0_10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Pat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b20cfcf371_0_10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b20cfcf371_0_10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Alex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b20cfcf371_0_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b20cfcf371_0_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Saffron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b20cfcf371_0_10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b20cfcf371_0_10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Alex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b20cfcf371_0_10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b20cfcf371_0_10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Joe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ac042caf9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ac042caf9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Joe mama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a7b4797655_1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a7b4797655_1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Joe mama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b20cfcf371_0_1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b20cfcf371_0_1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Joe Mama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b20cfcf371_0_2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b20cfcf371_0_2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David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b20cfcf371_0_1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b20cfcf371_0_1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Pat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b20cfcf371_0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b20cfcf371_0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Pat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b20cfcf371_0_1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b20cfcf371_0_1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Pat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a7b4797655_1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a7b4797655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Pat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b20cfcf371_0_9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b20cfcf371_0_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Saffron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a7b4797655_1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a7b4797655_1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Alex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a7b4797655_1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a7b4797655_1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Alex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a7b4797655_1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a7b4797655_1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Alex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b20cfcf371_0_1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b20cfcf371_0_1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Alex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b20cfcf371_0_1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b20cfcf371_0_1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Alex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a7b4797655_1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a7b4797655_1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Alex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b20cfcf371_0_1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b20cfcf371_0_1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David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b20cfcf371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b20cfcf371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David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a7b4797655_1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a7b4797655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David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b20cfcf371_0_1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b20cfcf371_0_1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Joe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b20cfcf371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b20cfcf371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Pat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b20cfcf371_0_1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b20cfcf371_0_1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Joe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a7b4797655_1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a7b4797655_1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Joe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a7b4797655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a7b4797655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David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a7b4797655_1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a7b4797655_1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David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b20cfcf371_0_1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b20cfcf371_0_1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Saffron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b20cfcf371_0_1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b20cfcf371_0_1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Saffron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b20cfcf371_0_1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b20cfcf371_0_1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Saffron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b310da247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b310da247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Saffron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a7b4797655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a7b4797655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Saffron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b20cfcf371_0_9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b20cfcf371_0_9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b20cfcf371_0_20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b20cfcf371_0_2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Pat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b20cfcf371_0_9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b20cfcf371_0_9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b20cfcf371_0_1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b20cfcf371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Pat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b38bcf728c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b38bcf728c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b20cfcf371_0_10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b20cfcf371_0_10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Alex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b20cfcf371_0_10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b20cfcf371_0_10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Joe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b20cfcf371_0_10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b20cfcf371_0_10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AJoe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b20cfcf371_0_10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b20cfcf371_0_10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Alex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b20cfcf371_0_2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b20cfcf371_0_2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Speaker: David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drive.google.com/file/d/1TX7-K_WElIaL8fOhPPpl_SRwDLehKKV0/view" TargetMode="External"/><Relationship Id="rId4" Type="http://schemas.openxmlformats.org/officeDocument/2006/relationships/image" Target="../media/image1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jpg"/><Relationship Id="rId4" Type="http://schemas.openxmlformats.org/officeDocument/2006/relationships/image" Target="../media/image22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Relationship Id="rId4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Relationship Id="rId4" Type="http://schemas.openxmlformats.org/officeDocument/2006/relationships/image" Target="../media/image47.png"/><Relationship Id="rId5" Type="http://schemas.openxmlformats.org/officeDocument/2006/relationships/image" Target="../media/image5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jpg"/><Relationship Id="rId4" Type="http://schemas.openxmlformats.org/officeDocument/2006/relationships/hyperlink" Target="http://drive.google.com/file/d/16ACymo7cFrVu9BJqiTM0WloDa5qYQbp6/view" TargetMode="External"/><Relationship Id="rId5" Type="http://schemas.openxmlformats.org/officeDocument/2006/relationships/image" Target="../media/image3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comments" Target="../comments/comment1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jpg"/><Relationship Id="rId4" Type="http://schemas.openxmlformats.org/officeDocument/2006/relationships/image" Target="../media/image4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comments" Target="../comments/comment2.xml"/><Relationship Id="rId4" Type="http://schemas.openxmlformats.org/officeDocument/2006/relationships/image" Target="../media/image54.jp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4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jpg"/><Relationship Id="rId4" Type="http://schemas.openxmlformats.org/officeDocument/2006/relationships/image" Target="../media/image56.jpg"/><Relationship Id="rId5" Type="http://schemas.openxmlformats.org/officeDocument/2006/relationships/image" Target="../media/image55.jpg"/><Relationship Id="rId6" Type="http://schemas.openxmlformats.org/officeDocument/2006/relationships/image" Target="../media/image52.jpg"/><Relationship Id="rId7" Type="http://schemas.openxmlformats.org/officeDocument/2006/relationships/image" Target="../media/image44.jpg"/><Relationship Id="rId8" Type="http://schemas.openxmlformats.org/officeDocument/2006/relationships/image" Target="../media/image4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Implement the i281 CPU in Hardware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5709500" y="2568475"/>
            <a:ext cx="3529200" cy="1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Team Name: sddec22-20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Advisor/Client: Dr. Alexander Stoytchev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Website: </a:t>
            </a:r>
            <a:r>
              <a:rPr lang="en" sz="1100" u="sng">
                <a:solidFill>
                  <a:srgbClr val="0000FF"/>
                </a:solidFill>
              </a:rPr>
              <a:t>https://sddec22-20.sd.ece.iastate.edu/</a:t>
            </a:r>
            <a:endParaRPr sz="1100" u="sng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780">
              <a:solidFill>
                <a:schemeClr val="dk2"/>
              </a:solidFill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 b="0" l="7675" r="1916" t="0"/>
          <a:stretch/>
        </p:blipFill>
        <p:spPr>
          <a:xfrm rot="-5400000">
            <a:off x="919001" y="361574"/>
            <a:ext cx="3871500" cy="570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210200" y="103325"/>
            <a:ext cx="4366500" cy="10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Functional Requirements	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85650" y="1189525"/>
            <a:ext cx="4260300" cy="30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9EEF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Able to run all instructions in the instruction set architecture (ISA)</a:t>
            </a:r>
            <a:endParaRPr sz="1600">
              <a:solidFill>
                <a:srgbClr val="E9EEF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9EEF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DIP Switch Inputs</a:t>
            </a:r>
            <a:endParaRPr sz="1600">
              <a:solidFill>
                <a:srgbClr val="E9EEF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9EEF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7 segment display outputs</a:t>
            </a:r>
            <a:endParaRPr sz="1600">
              <a:solidFill>
                <a:srgbClr val="E9EEF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9EEF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Variable Clock Speed and </a:t>
            </a:r>
            <a:endParaRPr sz="1600">
              <a:solidFill>
                <a:srgbClr val="E9EEF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Manual Clock</a:t>
            </a:r>
            <a:endParaRPr sz="1600">
              <a:solidFill>
                <a:srgbClr val="E9EEF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9EEF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Reprogrammable</a:t>
            </a:r>
            <a:endParaRPr b="1" sz="1600">
              <a:solidFill>
                <a:srgbClr val="E9EEF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2"/>
          <p:cNvSpPr txBox="1"/>
          <p:nvPr>
            <p:ph idx="4294967295" type="body"/>
          </p:nvPr>
        </p:nvSpPr>
        <p:spPr>
          <a:xfrm>
            <a:off x="4654850" y="743313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Demonstrate Program Execution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 to Visualize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Must Function Similar to Software and Field Programmable Gate Array (FPGA) i281 CPUs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Limited Budget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CPU must be Easy to Reproduce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Portable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2"/>
          <p:cNvSpPr txBox="1"/>
          <p:nvPr>
            <p:ph type="title"/>
          </p:nvPr>
        </p:nvSpPr>
        <p:spPr>
          <a:xfrm>
            <a:off x="4654850" y="170625"/>
            <a:ext cx="399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Constraints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Non-Functional Requirements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3"/>
          <p:cNvSpPr txBox="1"/>
          <p:nvPr/>
        </p:nvSpPr>
        <p:spPr>
          <a:xfrm>
            <a:off x="168925" y="1415475"/>
            <a:ext cx="8854200" cy="19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27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Easy to visualize 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Works similarly to the simulator &amp; FPGA implementations 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Limited budget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CPU must be easy to reproduce</a:t>
            </a:r>
            <a:endParaRPr sz="1600"/>
          </a:p>
          <a:p>
            <a:pPr indent="0" lvl="0" marL="0" rtl="0" algn="l">
              <a:spcBef>
                <a:spcPts val="27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000" y="74700"/>
            <a:ext cx="561038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91850" y="500925"/>
            <a:ext cx="40821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Technical Specifications of the Current Hardware i281 CPU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4221375" y="455750"/>
            <a:ext cx="4923000" cy="42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416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5"/>
              <a:buFont typeface="Arial"/>
              <a:buChar char="●"/>
            </a:pPr>
            <a:r>
              <a:rPr lang="en" sz="1505">
                <a:latin typeface="Arial"/>
                <a:ea typeface="Arial"/>
                <a:cs typeface="Arial"/>
                <a:sym typeface="Arial"/>
              </a:rPr>
              <a:t>Execute 1 instruction every cycle</a:t>
            </a:r>
            <a:endParaRPr sz="1505">
              <a:latin typeface="Arial"/>
              <a:ea typeface="Arial"/>
              <a:cs typeface="Arial"/>
              <a:sym typeface="Arial"/>
            </a:endParaRPr>
          </a:p>
          <a:p>
            <a:pPr indent="-324167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505"/>
              <a:buFont typeface="Arial"/>
              <a:buChar char="●"/>
            </a:pPr>
            <a:r>
              <a:rPr lang="en" sz="1505"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505">
                <a:latin typeface="Arial"/>
                <a:ea typeface="Arial"/>
                <a:cs typeface="Arial"/>
                <a:sym typeface="Arial"/>
              </a:rPr>
              <a:t>MHz clock</a:t>
            </a:r>
            <a:endParaRPr sz="1505">
              <a:latin typeface="Arial"/>
              <a:ea typeface="Arial"/>
              <a:cs typeface="Arial"/>
              <a:sym typeface="Arial"/>
            </a:endParaRPr>
          </a:p>
          <a:p>
            <a:pPr indent="-324167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505"/>
              <a:buFont typeface="Arial"/>
              <a:buChar char="●"/>
            </a:pPr>
            <a:r>
              <a:rPr lang="en" sz="1505">
                <a:latin typeface="Arial"/>
                <a:ea typeface="Arial"/>
                <a:cs typeface="Arial"/>
                <a:sym typeface="Arial"/>
              </a:rPr>
              <a:t>4-address x 8-bit registers</a:t>
            </a:r>
            <a:endParaRPr sz="1505">
              <a:latin typeface="Arial"/>
              <a:ea typeface="Arial"/>
              <a:cs typeface="Arial"/>
              <a:sym typeface="Arial"/>
            </a:endParaRPr>
          </a:p>
          <a:p>
            <a:pPr indent="-324167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505"/>
              <a:buFont typeface="Arial"/>
              <a:buChar char="●"/>
            </a:pPr>
            <a:r>
              <a:rPr lang="en" sz="1505">
                <a:latin typeface="Arial"/>
                <a:ea typeface="Arial"/>
                <a:cs typeface="Arial"/>
                <a:sym typeface="Arial"/>
              </a:rPr>
              <a:t>16-address x 8-bit DMEM</a:t>
            </a:r>
            <a:endParaRPr sz="1505">
              <a:latin typeface="Arial"/>
              <a:ea typeface="Arial"/>
              <a:cs typeface="Arial"/>
              <a:sym typeface="Arial"/>
            </a:endParaRPr>
          </a:p>
          <a:p>
            <a:pPr indent="-324167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505"/>
              <a:buFont typeface="Arial"/>
              <a:buChar char="●"/>
            </a:pPr>
            <a:r>
              <a:rPr lang="en" sz="1505">
                <a:latin typeface="Arial"/>
                <a:ea typeface="Arial"/>
                <a:cs typeface="Arial"/>
                <a:sym typeface="Arial"/>
              </a:rPr>
              <a:t>64-address x 16-bit IMEM</a:t>
            </a:r>
            <a:endParaRPr sz="1505">
              <a:latin typeface="Arial"/>
              <a:ea typeface="Arial"/>
              <a:cs typeface="Arial"/>
              <a:sym typeface="Arial"/>
            </a:endParaRPr>
          </a:p>
          <a:p>
            <a:pPr indent="-324167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505"/>
              <a:buFont typeface="Arial"/>
              <a:buChar char="●"/>
            </a:pPr>
            <a:r>
              <a:rPr lang="en" sz="1505">
                <a:latin typeface="Arial"/>
                <a:ea typeface="Arial"/>
                <a:cs typeface="Arial"/>
                <a:sym typeface="Arial"/>
              </a:rPr>
              <a:t>26 I/O devices </a:t>
            </a:r>
            <a:endParaRPr sz="1505">
              <a:latin typeface="Arial"/>
              <a:ea typeface="Arial"/>
              <a:cs typeface="Arial"/>
              <a:sym typeface="Arial"/>
            </a:endParaRPr>
          </a:p>
          <a:p>
            <a:pPr indent="-324167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SzPts val="1505"/>
              <a:buFont typeface="Arial"/>
              <a:buChar char="●"/>
            </a:pPr>
            <a:r>
              <a:rPr lang="en" sz="1505">
                <a:latin typeface="Arial"/>
                <a:ea typeface="Arial"/>
                <a:cs typeface="Arial"/>
                <a:sym typeface="Arial"/>
              </a:rPr>
              <a:t>Power Consumption &lt; 50 W</a:t>
            </a:r>
            <a:endParaRPr sz="1505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Project Plan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7198500" y="4774200"/>
            <a:ext cx="194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i281 CPU: sddec22-20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idx="4294967295"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Project Milestones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6" name="Google Shape;166;p27"/>
          <p:cNvGraphicFramePr/>
          <p:nvPr/>
        </p:nvGraphicFramePr>
        <p:xfrm>
          <a:off x="311713" y="12741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{0CC2120D-466A-4719-AE2A-5ABE981C4996}</a:tableStyleId>
              </a:tblPr>
              <a:tblGrid>
                <a:gridCol w="4260300"/>
                <a:gridCol w="4353425"/>
              </a:tblGrid>
              <a:tr h="481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Milestones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Stretch Goals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1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Design and build all subcomponents (ALU, Register File, Memory, Displays, Program Counter, Opcode Decoder)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Create PCB modules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Connect every subcomponent to create a datapath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Create PCB design based on the breadboard CPU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Test the datapath for basic functionality and continuity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Review and order PCB prototypes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7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Test datapath for functionality with PONG and Bubble Sort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Solder PCBs, combine and test for system bugs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7" name="Google Shape;167;p27"/>
          <p:cNvSpPr txBox="1"/>
          <p:nvPr/>
        </p:nvSpPr>
        <p:spPr>
          <a:xfrm>
            <a:off x="7055700" y="4826275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750" y="2288447"/>
            <a:ext cx="373125" cy="2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50" y="2942147"/>
            <a:ext cx="373125" cy="2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475" y="3720372"/>
            <a:ext cx="373125" cy="2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1525" y="1828850"/>
            <a:ext cx="270800" cy="2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407007" y="3478852"/>
            <a:ext cx="312267" cy="2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491407" y="4309527"/>
            <a:ext cx="312267" cy="2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800" y="2914537"/>
            <a:ext cx="270800" cy="2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062" y="4522887"/>
            <a:ext cx="270800" cy="2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idx="4294967295" type="title"/>
          </p:nvPr>
        </p:nvSpPr>
        <p:spPr>
          <a:xfrm>
            <a:off x="311700" y="-5045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KiCad and the PCBs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4475" y="3214075"/>
            <a:ext cx="2420176" cy="98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6521" y="573888"/>
            <a:ext cx="3568954" cy="212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743300"/>
            <a:ext cx="3036175" cy="187833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/>
          <p:nvPr/>
        </p:nvSpPr>
        <p:spPr>
          <a:xfrm>
            <a:off x="0" y="572938"/>
            <a:ext cx="4933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We used KiCad to design the PCB implementation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Most of our team learned KiCad in preparation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Clock module was printed and soldered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All other modules were designed in KiCad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Time constraints = no finished PCB implementation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Resource/Cost Estimate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b="0" l="8062" r="13579" t="0"/>
          <a:stretch/>
        </p:blipFill>
        <p:spPr>
          <a:xfrm rot="-5400000">
            <a:off x="2635514" y="-88213"/>
            <a:ext cx="3873024" cy="6590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7252" y="2286125"/>
            <a:ext cx="3385522" cy="27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1773" y="0"/>
            <a:ext cx="12858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6775" y="0"/>
            <a:ext cx="2987224" cy="228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/>
          <p:nvPr>
            <p:ph type="title"/>
          </p:nvPr>
        </p:nvSpPr>
        <p:spPr>
          <a:xfrm>
            <a:off x="311725" y="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Resource/Cost Estimate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Cont.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201" name="Google Shape;20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25" y="1043025"/>
            <a:ext cx="3500925" cy="214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9395" y="1480675"/>
            <a:ext cx="1050625" cy="9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2750" y="1102634"/>
            <a:ext cx="373125" cy="21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/>
          <p:nvPr>
            <p:ph idx="4294967295" type="title"/>
          </p:nvPr>
        </p:nvSpPr>
        <p:spPr>
          <a:xfrm>
            <a:off x="118125" y="218275"/>
            <a:ext cx="343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Potential Risks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197075" y="3058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LED Power Consumption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Chip Shortages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Breadboard </a:t>
            </a:r>
            <a:r>
              <a:rPr lang="en" sz="1600">
                <a:solidFill>
                  <a:schemeClr val="dk1"/>
                </a:solidFill>
              </a:rPr>
              <a:t>Implementation</a:t>
            </a:r>
            <a:r>
              <a:rPr lang="en" sz="1600">
                <a:solidFill>
                  <a:schemeClr val="dk1"/>
                </a:solidFill>
              </a:rPr>
              <a:t>		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4681975" y="348350"/>
            <a:ext cx="4048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29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629">
                <a:solidFill>
                  <a:schemeClr val="dk1"/>
                </a:solidFill>
              </a:rPr>
              <a:t>Low power LEDs and 50W Power Supply</a:t>
            </a:r>
            <a:endParaRPr sz="1629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629">
                <a:solidFill>
                  <a:schemeClr val="dk1"/>
                </a:solidFill>
              </a:rPr>
              <a:t>Source Replacements</a:t>
            </a:r>
            <a:endParaRPr sz="1629">
              <a:solidFill>
                <a:schemeClr val="dk1"/>
              </a:solidFill>
            </a:endParaRPr>
          </a:p>
          <a:p>
            <a:pPr indent="4572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en" sz="1629">
                <a:solidFill>
                  <a:schemeClr val="dk1"/>
                </a:solidFill>
              </a:rPr>
              <a:t>Modular and Proper Wiring </a:t>
            </a:r>
            <a:endParaRPr sz="1629">
              <a:solidFill>
                <a:schemeClr val="dk1"/>
              </a:solidFill>
            </a:endParaRPr>
          </a:p>
        </p:txBody>
      </p:sp>
      <p:cxnSp>
        <p:nvCxnSpPr>
          <p:cNvPr id="211" name="Google Shape;211;p31"/>
          <p:cNvCxnSpPr/>
          <p:nvPr/>
        </p:nvCxnSpPr>
        <p:spPr>
          <a:xfrm>
            <a:off x="2568575" y="1210125"/>
            <a:ext cx="2141700" cy="12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2" name="Google Shape;212;p31"/>
          <p:cNvSpPr txBox="1"/>
          <p:nvPr>
            <p:ph idx="4294967295" type="title"/>
          </p:nvPr>
        </p:nvSpPr>
        <p:spPr>
          <a:xfrm>
            <a:off x="4901575" y="185875"/>
            <a:ext cx="262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Mitigation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" name="Google Shape;213;p31"/>
          <p:cNvCxnSpPr/>
          <p:nvPr/>
        </p:nvCxnSpPr>
        <p:spPr>
          <a:xfrm>
            <a:off x="1806950" y="1841588"/>
            <a:ext cx="2790000" cy="10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4" name="Google Shape;214;p31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5300" y="1769272"/>
            <a:ext cx="373125" cy="215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31"/>
          <p:cNvCxnSpPr/>
          <p:nvPr/>
        </p:nvCxnSpPr>
        <p:spPr>
          <a:xfrm>
            <a:off x="2833250" y="2470363"/>
            <a:ext cx="2790000" cy="10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17" name="Google Shape;21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9950" y="2412934"/>
            <a:ext cx="373125" cy="21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Arial"/>
                <a:ea typeface="Arial"/>
                <a:cs typeface="Arial"/>
                <a:sym typeface="Arial"/>
              </a:rPr>
              <a:t>Project Overview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7198500" y="4774200"/>
            <a:ext cx="194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i281 CPU: sddec22-20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Test Procedure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2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Test Individual Components: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Clock Module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ALU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Register File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Memory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 Memory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 Counter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2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Test Datapath: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Develop test programs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Execute all normal Instructions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Execute branches/update PC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Load new programs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Run bubble sort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Run pong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Current System Design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3"/>
          <p:cNvSpPr txBox="1"/>
          <p:nvPr/>
        </p:nvSpPr>
        <p:spPr>
          <a:xfrm>
            <a:off x="7198500" y="4774200"/>
            <a:ext cx="194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i281 CPU: sddec22-20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Introduction to design approach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Design overall layout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Build Individual modules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lphaL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Documentation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	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lphaL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Testing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Create Full-implementation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lphaL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Debugging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lphaL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Testing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PCB CAD design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/>
          <p:nvPr/>
        </p:nvSpPr>
        <p:spPr>
          <a:xfrm>
            <a:off x="1384125" y="109525"/>
            <a:ext cx="557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Full Implementation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 b="0" l="8162" r="2038" t="0"/>
          <a:stretch/>
        </p:blipFill>
        <p:spPr>
          <a:xfrm rot="-5400000">
            <a:off x="2122924" y="-348125"/>
            <a:ext cx="4379002" cy="650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50" y="849525"/>
            <a:ext cx="9027226" cy="412132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6"/>
          <p:cNvSpPr txBox="1"/>
          <p:nvPr/>
        </p:nvSpPr>
        <p:spPr>
          <a:xfrm>
            <a:off x="0" y="0"/>
            <a:ext cx="7949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Full Implementation Diagram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Demo Video of i281 Breadboard CPU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7" title="Edited demo for 49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25" y="14370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050" y="623000"/>
            <a:ext cx="5021476" cy="246665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8"/>
          <p:cNvSpPr txBox="1"/>
          <p:nvPr/>
        </p:nvSpPr>
        <p:spPr>
          <a:xfrm>
            <a:off x="-31050" y="0"/>
            <a:ext cx="5021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ALU and Flags Register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62" name="Google Shape;26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0300" y="2730950"/>
            <a:ext cx="4263706" cy="241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2427" y="0"/>
            <a:ext cx="4001574" cy="2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825" y="3089650"/>
            <a:ext cx="3774366" cy="205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819" y="0"/>
            <a:ext cx="66943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702" y="0"/>
            <a:ext cx="67085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/>
          <p:nvPr/>
        </p:nvSpPr>
        <p:spPr>
          <a:xfrm>
            <a:off x="125" y="109525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ALU and Flags Register in Full Implementation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 rotWithShape="1">
          <a:blip r:embed="rId3">
            <a:alphaModFix/>
          </a:blip>
          <a:srcRect b="0" l="8162" r="2038" t="0"/>
          <a:stretch/>
        </p:blipFill>
        <p:spPr>
          <a:xfrm rot="-5400000">
            <a:off x="2001075" y="-367898"/>
            <a:ext cx="4435999" cy="65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1"/>
          <p:cNvSpPr/>
          <p:nvPr/>
        </p:nvSpPr>
        <p:spPr>
          <a:xfrm>
            <a:off x="2663600" y="1214425"/>
            <a:ext cx="3035100" cy="1240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0" y="1317300"/>
            <a:ext cx="4427400" cy="24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Arial"/>
                <a:ea typeface="Arial"/>
                <a:cs typeface="Arial"/>
                <a:sym typeface="Arial"/>
              </a:rPr>
              <a:t>What is CprE 281?</a:t>
            </a:r>
            <a:endParaRPr b="1" sz="322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4630050" y="1044900"/>
            <a:ext cx="4166400" cy="409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“Boolean algebra and logic minimization. Combinational and sequential logic design. Arithmetic circuits and finite state machines. Use of programmable logic devices. Introduction to computer-aided schematic capture systems, simulation tools, and hardware description languages.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Design of simple digital systems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750" y="306150"/>
            <a:ext cx="2169000" cy="183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/>
          <p:nvPr/>
        </p:nvSpPr>
        <p:spPr>
          <a:xfrm>
            <a:off x="901350" y="0"/>
            <a:ext cx="7341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Register File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87" name="Google Shape;28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059224" y="-91201"/>
            <a:ext cx="2865627" cy="498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2391" y="1984060"/>
            <a:ext cx="4161599" cy="2271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4475" y="1996200"/>
            <a:ext cx="1116350" cy="1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7600" y="-18275"/>
            <a:ext cx="672314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8775" y="1930525"/>
            <a:ext cx="1428750" cy="18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/>
          <p:nvPr/>
        </p:nvSpPr>
        <p:spPr>
          <a:xfrm>
            <a:off x="743925" y="109525"/>
            <a:ext cx="7242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Register File in Full Implementation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01" name="Google Shape;301;p44"/>
          <p:cNvPicPr preferRelativeResize="0"/>
          <p:nvPr/>
        </p:nvPicPr>
        <p:blipFill rotWithShape="1">
          <a:blip r:embed="rId3">
            <a:alphaModFix/>
          </a:blip>
          <a:srcRect b="0" l="8162" r="2038" t="0"/>
          <a:stretch/>
        </p:blipFill>
        <p:spPr>
          <a:xfrm rot="-5400000">
            <a:off x="2167788" y="-388626"/>
            <a:ext cx="4395176" cy="652617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4"/>
          <p:cNvSpPr/>
          <p:nvPr/>
        </p:nvSpPr>
        <p:spPr>
          <a:xfrm>
            <a:off x="2888100" y="2306400"/>
            <a:ext cx="2959500" cy="1551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87162" y="189938"/>
            <a:ext cx="3044324" cy="401864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5"/>
          <p:cNvSpPr txBox="1"/>
          <p:nvPr/>
        </p:nvSpPr>
        <p:spPr>
          <a:xfrm>
            <a:off x="0" y="0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Program Counter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09" name="Google Shape;30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650" y="2533999"/>
            <a:ext cx="5125350" cy="187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375" y="0"/>
            <a:ext cx="66872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/>
          <p:nvPr/>
        </p:nvSpPr>
        <p:spPr>
          <a:xfrm>
            <a:off x="430200" y="0"/>
            <a:ext cx="8283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Program Counter in Full </a:t>
            </a:r>
            <a:r>
              <a:rPr lang="en" sz="3200">
                <a:solidFill>
                  <a:schemeClr val="dk1"/>
                </a:solidFill>
              </a:rPr>
              <a:t>Implementation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20" name="Google Shape;320;p47"/>
          <p:cNvPicPr preferRelativeResize="0"/>
          <p:nvPr/>
        </p:nvPicPr>
        <p:blipFill rotWithShape="1">
          <a:blip r:embed="rId3">
            <a:alphaModFix/>
          </a:blip>
          <a:srcRect b="0" l="8162" r="2038" t="0"/>
          <a:stretch/>
        </p:blipFill>
        <p:spPr>
          <a:xfrm rot="-5400000">
            <a:off x="2379075" y="-386373"/>
            <a:ext cx="4385848" cy="651234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7"/>
          <p:cNvSpPr/>
          <p:nvPr/>
        </p:nvSpPr>
        <p:spPr>
          <a:xfrm>
            <a:off x="1204225" y="2551350"/>
            <a:ext cx="1581900" cy="1510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8"/>
          <p:cNvPicPr preferRelativeResize="0"/>
          <p:nvPr/>
        </p:nvPicPr>
        <p:blipFill rotWithShape="1">
          <a:blip r:embed="rId3">
            <a:alphaModFix/>
          </a:blip>
          <a:srcRect b="11810" l="4508" r="3300" t="2668"/>
          <a:stretch/>
        </p:blipFill>
        <p:spPr>
          <a:xfrm>
            <a:off x="2047600" y="627950"/>
            <a:ext cx="5048799" cy="4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8"/>
          <p:cNvSpPr txBox="1"/>
          <p:nvPr/>
        </p:nvSpPr>
        <p:spPr>
          <a:xfrm>
            <a:off x="608250" y="0"/>
            <a:ext cx="7927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Bus Multiplexers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606" y="0"/>
            <a:ext cx="66787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 txBox="1"/>
          <p:nvPr/>
        </p:nvSpPr>
        <p:spPr>
          <a:xfrm>
            <a:off x="987150" y="0"/>
            <a:ext cx="7169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Bus Muxes in Full Implementation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38" name="Google Shape;338;p50"/>
          <p:cNvPicPr preferRelativeResize="0"/>
          <p:nvPr/>
        </p:nvPicPr>
        <p:blipFill rotWithShape="1">
          <a:blip r:embed="rId3">
            <a:alphaModFix/>
          </a:blip>
          <a:srcRect b="0" l="8162" r="2038" t="0"/>
          <a:stretch/>
        </p:blipFill>
        <p:spPr>
          <a:xfrm rot="-5400000">
            <a:off x="2001075" y="-367898"/>
            <a:ext cx="4435999" cy="658679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0"/>
          <p:cNvSpPr/>
          <p:nvPr/>
        </p:nvSpPr>
        <p:spPr>
          <a:xfrm>
            <a:off x="4653950" y="3932825"/>
            <a:ext cx="471600" cy="42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50"/>
          <p:cNvSpPr/>
          <p:nvPr/>
        </p:nvSpPr>
        <p:spPr>
          <a:xfrm>
            <a:off x="5796875" y="4036425"/>
            <a:ext cx="1000800" cy="42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0"/>
          <p:cNvSpPr/>
          <p:nvPr/>
        </p:nvSpPr>
        <p:spPr>
          <a:xfrm>
            <a:off x="6268475" y="1383200"/>
            <a:ext cx="471600" cy="42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0"/>
          <p:cNvSpPr/>
          <p:nvPr/>
        </p:nvSpPr>
        <p:spPr>
          <a:xfrm>
            <a:off x="5091625" y="2147775"/>
            <a:ext cx="471600" cy="42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0"/>
          <p:cNvSpPr/>
          <p:nvPr/>
        </p:nvSpPr>
        <p:spPr>
          <a:xfrm>
            <a:off x="3126375" y="2713550"/>
            <a:ext cx="471600" cy="42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50"/>
          <p:cNvSpPr/>
          <p:nvPr/>
        </p:nvSpPr>
        <p:spPr>
          <a:xfrm>
            <a:off x="2102850" y="2635725"/>
            <a:ext cx="471600" cy="42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0"/>
          <p:cNvSpPr/>
          <p:nvPr/>
        </p:nvSpPr>
        <p:spPr>
          <a:xfrm>
            <a:off x="5036500" y="2571675"/>
            <a:ext cx="471600" cy="42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0"/>
          <p:cNvSpPr/>
          <p:nvPr/>
        </p:nvSpPr>
        <p:spPr>
          <a:xfrm>
            <a:off x="6701525" y="1218075"/>
            <a:ext cx="471600" cy="42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0"/>
          <p:cNvSpPr/>
          <p:nvPr/>
        </p:nvSpPr>
        <p:spPr>
          <a:xfrm>
            <a:off x="1796000" y="2211825"/>
            <a:ext cx="471600" cy="42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0"/>
          <p:cNvSpPr/>
          <p:nvPr/>
        </p:nvSpPr>
        <p:spPr>
          <a:xfrm>
            <a:off x="2713800" y="4460325"/>
            <a:ext cx="1000800" cy="42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 txBox="1"/>
          <p:nvPr/>
        </p:nvSpPr>
        <p:spPr>
          <a:xfrm>
            <a:off x="438125" y="0"/>
            <a:ext cx="7891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Data Memory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54" name="Google Shape;35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575" y="1497475"/>
            <a:ext cx="4701775" cy="26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250" y="761138"/>
            <a:ext cx="3420100" cy="416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0" y="500925"/>
            <a:ext cx="43182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Arial"/>
                <a:ea typeface="Arial"/>
                <a:cs typeface="Arial"/>
                <a:sym typeface="Arial"/>
              </a:rPr>
              <a:t>What is the i281 CPU?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167375" y="1407450"/>
            <a:ext cx="43182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The i281 CPU is an 8-bit </a:t>
            </a:r>
            <a:r>
              <a:rPr lang="en" sz="19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microprocessor</a:t>
            </a:r>
            <a:r>
              <a:rPr lang="en" sz="19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 that was design to support the curriculum in CprE 281: </a:t>
            </a:r>
            <a:r>
              <a:rPr lang="en" sz="19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Digital</a:t>
            </a:r>
            <a:r>
              <a:rPr lang="en" sz="1900">
                <a:solidFill>
                  <a:srgbClr val="E9EEF1"/>
                </a:solidFill>
                <a:latin typeface="Arial"/>
                <a:ea typeface="Arial"/>
                <a:cs typeface="Arial"/>
                <a:sym typeface="Arial"/>
              </a:rPr>
              <a:t> Logic. The CPU was designed as a teaching tool for this class.</a:t>
            </a:r>
            <a:endParaRPr sz="1900">
              <a:solidFill>
                <a:srgbClr val="E9EEF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0" l="28866" r="0" t="0"/>
          <a:stretch/>
        </p:blipFill>
        <p:spPr>
          <a:xfrm rot="-5400000">
            <a:off x="5222800" y="-163800"/>
            <a:ext cx="2744125" cy="43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4578600" y="3367400"/>
            <a:ext cx="3893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Altera FPGA running Bubble Sort using the i281 CPU</a:t>
            </a:r>
            <a:endParaRPr b="1" sz="1000"/>
          </a:p>
        </p:txBody>
      </p:sp>
      <p:sp>
        <p:nvSpPr>
          <p:cNvPr id="89" name="Google Shape;89;p16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731" y="0"/>
            <a:ext cx="667454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3"/>
          <p:cNvSpPr txBox="1"/>
          <p:nvPr/>
        </p:nvSpPr>
        <p:spPr>
          <a:xfrm>
            <a:off x="0" y="109525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Data Memory In Full Implementation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366" name="Google Shape;366;p53"/>
          <p:cNvPicPr preferRelativeResize="0"/>
          <p:nvPr/>
        </p:nvPicPr>
        <p:blipFill rotWithShape="1">
          <a:blip r:embed="rId3">
            <a:alphaModFix/>
          </a:blip>
          <a:srcRect b="0" l="8162" r="2038" t="0"/>
          <a:stretch/>
        </p:blipFill>
        <p:spPr>
          <a:xfrm rot="-5400000">
            <a:off x="2383950" y="-353386"/>
            <a:ext cx="4376099" cy="64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3"/>
          <p:cNvSpPr/>
          <p:nvPr/>
        </p:nvSpPr>
        <p:spPr>
          <a:xfrm>
            <a:off x="5602750" y="1173600"/>
            <a:ext cx="1551300" cy="212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4"/>
          <p:cNvSpPr txBox="1"/>
          <p:nvPr>
            <p:ph type="title"/>
          </p:nvPr>
        </p:nvSpPr>
        <p:spPr>
          <a:xfrm>
            <a:off x="307150" y="16775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EEPROM programming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EEPROMs had to be loaded with test data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Four sets of EEPROMS to be loaded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BIOS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Control Table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Hard Disk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Video Card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EEPROMs were separated into high and low chips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Two methods to program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Xgpro software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Arduino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For Xgpro: special type of Intel hex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Had to develop java program to convert to special version of Intel hex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For Arduino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Hex could be loaded without conversion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Complicated by limited memory of arduino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This software was packaged up and uploaded to our git repository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1429425"/>
            <a:ext cx="2409746" cy="371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9725" y="2397990"/>
            <a:ext cx="1898275" cy="274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9225" y="1163875"/>
            <a:ext cx="1038775" cy="10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58526" y="784550"/>
            <a:ext cx="3191724" cy="4255626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5"/>
          <p:cNvSpPr txBox="1"/>
          <p:nvPr/>
        </p:nvSpPr>
        <p:spPr>
          <a:xfrm>
            <a:off x="2406450" y="419875"/>
            <a:ext cx="4331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1"/>
                </a:solidFill>
              </a:rPr>
              <a:t>EEPROM Testing</a:t>
            </a:r>
            <a:endParaRPr sz="3200">
              <a:solidFill>
                <a:schemeClr val="accent1"/>
              </a:solidFill>
            </a:endParaRPr>
          </a:p>
        </p:txBody>
      </p:sp>
      <p:pic>
        <p:nvPicPr>
          <p:cNvPr id="383" name="Google Shape;383;p55" title="Seven_Seg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8790" y="1316500"/>
            <a:ext cx="4008236" cy="3191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6"/>
          <p:cNvSpPr txBox="1"/>
          <p:nvPr>
            <p:ph type="title"/>
          </p:nvPr>
        </p:nvSpPr>
        <p:spPr>
          <a:xfrm>
            <a:off x="231400" y="0"/>
            <a:ext cx="3183600" cy="10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Last Semester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6"/>
          <p:cNvSpPr txBox="1"/>
          <p:nvPr/>
        </p:nvSpPr>
        <p:spPr>
          <a:xfrm>
            <a:off x="411325" y="646425"/>
            <a:ext cx="25761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lt1"/>
                </a:solidFill>
              </a:rPr>
              <a:t>Completed Modules: </a:t>
            </a:r>
            <a:endParaRPr sz="1600" u="sng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7 Segment Displays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Bus Multiplexers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Register File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ALU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ALU Flags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PC Update Logic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EEPROM Program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390" name="Google Shape;390;p56"/>
          <p:cNvSpPr txBox="1"/>
          <p:nvPr/>
        </p:nvSpPr>
        <p:spPr>
          <a:xfrm>
            <a:off x="4880550" y="0"/>
            <a:ext cx="3504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CURRENT STATUS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391" name="Google Shape;391;p56"/>
          <p:cNvSpPr txBox="1"/>
          <p:nvPr/>
        </p:nvSpPr>
        <p:spPr>
          <a:xfrm>
            <a:off x="4943275" y="700625"/>
            <a:ext cx="32430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Modules Connected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Data Path implemented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EEPROMs programmed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Testing implementation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Debugging implementation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7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Future Plans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8"/>
          <p:cNvSpPr txBox="1"/>
          <p:nvPr>
            <p:ph idx="4294967295" type="title"/>
          </p:nvPr>
        </p:nvSpPr>
        <p:spPr>
          <a:xfrm>
            <a:off x="267100" y="494125"/>
            <a:ext cx="2841000" cy="10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Next Steps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8"/>
          <p:cNvSpPr txBox="1"/>
          <p:nvPr/>
        </p:nvSpPr>
        <p:spPr>
          <a:xfrm>
            <a:off x="0" y="1123575"/>
            <a:ext cx="42672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Future senior design team will pick up where we left off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Will </a:t>
            </a:r>
            <a:r>
              <a:rPr lang="en" sz="1600">
                <a:solidFill>
                  <a:schemeClr val="dk1"/>
                </a:solidFill>
              </a:rPr>
              <a:t>likely finish the PCB implementation using our work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Our project acted as a beta test for a possible new lab-based class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03" name="Google Shape;403;p58"/>
          <p:cNvSpPr/>
          <p:nvPr/>
        </p:nvSpPr>
        <p:spPr>
          <a:xfrm>
            <a:off x="4891600" y="494125"/>
            <a:ext cx="925800" cy="7662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8"/>
          <p:cNvSpPr/>
          <p:nvPr/>
        </p:nvSpPr>
        <p:spPr>
          <a:xfrm>
            <a:off x="5987350" y="494125"/>
            <a:ext cx="2442900" cy="9855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153" y="132675"/>
            <a:ext cx="3788902" cy="23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5100" y="334025"/>
            <a:ext cx="925800" cy="112008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8"/>
          <p:cNvSpPr txBox="1"/>
          <p:nvPr/>
        </p:nvSpPr>
        <p:spPr>
          <a:xfrm>
            <a:off x="6355100" y="251575"/>
            <a:ext cx="295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CCCCCC"/>
                </a:solidFill>
                <a:latin typeface="Constantia"/>
                <a:ea typeface="Constantia"/>
                <a:cs typeface="Constantia"/>
                <a:sym typeface="Constantia"/>
              </a:rPr>
              <a:t>i281 Clock </a:t>
            </a:r>
            <a:r>
              <a:rPr lang="en" sz="500">
                <a:solidFill>
                  <a:srgbClr val="CCCCCC"/>
                </a:solidFill>
                <a:latin typeface="Constantia"/>
                <a:ea typeface="Constantia"/>
                <a:cs typeface="Constantia"/>
                <a:sym typeface="Constantia"/>
              </a:rPr>
              <a:t>module</a:t>
            </a:r>
            <a:endParaRPr sz="500">
              <a:solidFill>
                <a:srgbClr val="CCCCCC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9"/>
          <p:cNvSpPr txBox="1"/>
          <p:nvPr>
            <p:ph idx="4294967295" type="title"/>
          </p:nvPr>
        </p:nvSpPr>
        <p:spPr>
          <a:xfrm>
            <a:off x="0" y="494125"/>
            <a:ext cx="4823100" cy="10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Preparation for Next Steps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9"/>
          <p:cNvSpPr txBox="1"/>
          <p:nvPr/>
        </p:nvSpPr>
        <p:spPr>
          <a:xfrm>
            <a:off x="0" y="1123575"/>
            <a:ext cx="46422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Documentation binder was made as a reference for future use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EEPROM software was packaged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KiCad schematic diagrams were organized into a folder for easier future reference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414" name="Google Shape;414;p59"/>
          <p:cNvPicPr preferRelativeResize="0"/>
          <p:nvPr/>
        </p:nvPicPr>
        <p:blipFill rotWithShape="1">
          <a:blip r:embed="rId4">
            <a:alphaModFix/>
          </a:blip>
          <a:srcRect b="18931" l="8020" r="0" t="9522"/>
          <a:stretch/>
        </p:blipFill>
        <p:spPr>
          <a:xfrm>
            <a:off x="7375925" y="867275"/>
            <a:ext cx="1629450" cy="168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9"/>
          <p:cNvPicPr preferRelativeResize="0"/>
          <p:nvPr/>
        </p:nvPicPr>
        <p:blipFill rotWithShape="1">
          <a:blip r:embed="rId5">
            <a:alphaModFix/>
          </a:blip>
          <a:srcRect b="3016" l="0" r="0" t="0"/>
          <a:stretch/>
        </p:blipFill>
        <p:spPr>
          <a:xfrm>
            <a:off x="4823100" y="2676825"/>
            <a:ext cx="4320899" cy="18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3100" y="4501375"/>
            <a:ext cx="4182276" cy="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5475" y="817173"/>
            <a:ext cx="2547174" cy="1790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0"/>
          <p:cNvSpPr txBox="1"/>
          <p:nvPr>
            <p:ph type="title"/>
          </p:nvPr>
        </p:nvSpPr>
        <p:spPr>
          <a:xfrm>
            <a:off x="302600" y="183975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Lessons Learned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60"/>
          <p:cNvSpPr txBox="1"/>
          <p:nvPr>
            <p:ph idx="1" type="body"/>
          </p:nvPr>
        </p:nvSpPr>
        <p:spPr>
          <a:xfrm>
            <a:off x="4640100" y="898400"/>
            <a:ext cx="4166400" cy="37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511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Bugs occur in design no matter if it is software or ha</a:t>
            </a:r>
            <a:r>
              <a:rPr lang="en" sz="1205"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" sz="1205">
                <a:latin typeface="Arial"/>
                <a:ea typeface="Arial"/>
                <a:cs typeface="Arial"/>
                <a:sym typeface="Arial"/>
              </a:rPr>
              <a:t>dware</a:t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-30511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5"/>
              <a:buFont typeface="Arial"/>
              <a:buChar char="○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Mistakes can be difficult to trace/solve</a:t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-30511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5"/>
              <a:buFont typeface="Arial"/>
              <a:buChar char="○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Clear documentation makes problem-solving easier</a:t>
            </a:r>
            <a:endParaRPr sz="100">
              <a:latin typeface="Arial"/>
              <a:ea typeface="Arial"/>
              <a:cs typeface="Arial"/>
              <a:sym typeface="Arial"/>
            </a:endParaRPr>
          </a:p>
          <a:p>
            <a:pPr indent="-30511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Clear implementation plans pay off in the end</a:t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-30511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Real time to complete is almost always longer than estimated </a:t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-30511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Necessary to work as a team to delegate tasks</a:t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-30511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Plan time for debugging</a:t>
            </a:r>
            <a:endParaRPr sz="1205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1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Meet the Team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1"/>
          <p:cNvSpPr txBox="1"/>
          <p:nvPr/>
        </p:nvSpPr>
        <p:spPr>
          <a:xfrm>
            <a:off x="7198500" y="4774200"/>
            <a:ext cx="194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i281 CPU: sddec22-20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8391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>
            <p:ph type="title"/>
          </p:nvPr>
        </p:nvSpPr>
        <p:spPr>
          <a:xfrm>
            <a:off x="0" y="0"/>
            <a:ext cx="46062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FPGA Design Overview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0" y="4868225"/>
            <a:ext cx="325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Designed by: Dr. Stoytchev and Kyung-Tae Kim 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2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The Team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62"/>
          <p:cNvSpPr txBox="1"/>
          <p:nvPr>
            <p:ph idx="1" type="body"/>
          </p:nvPr>
        </p:nvSpPr>
        <p:spPr>
          <a:xfrm>
            <a:off x="311725" y="1082550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●"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Dr. Alexander Stoytchev : Advisor and Client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●"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Joseph DeJong (EE): Administrative Lead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●"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Saffron Edwards (SE): Software Lead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●"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David Vachlon (CPRE) : Interface Design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●"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 Kiefer (EE): Hardware Lead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●"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Patrick O’Brien (EE): Hardware Design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6" name="Google Shape;436;p62"/>
          <p:cNvGrpSpPr/>
          <p:nvPr/>
        </p:nvGrpSpPr>
        <p:grpSpPr>
          <a:xfrm>
            <a:off x="177225" y="3173882"/>
            <a:ext cx="8789576" cy="1969630"/>
            <a:chOff x="94400" y="3037621"/>
            <a:chExt cx="8789576" cy="2105880"/>
          </a:xfrm>
        </p:grpSpPr>
        <p:pic>
          <p:nvPicPr>
            <p:cNvPr id="437" name="Google Shape;437;p62"/>
            <p:cNvPicPr preferRelativeResize="0"/>
            <p:nvPr/>
          </p:nvPicPr>
          <p:blipFill rotWithShape="1">
            <a:blip r:embed="rId3">
              <a:alphaModFix/>
            </a:blip>
            <a:srcRect b="31567" l="14251" r="0" t="0"/>
            <a:stretch/>
          </p:blipFill>
          <p:spPr>
            <a:xfrm>
              <a:off x="3697338" y="3037625"/>
              <a:ext cx="1749322" cy="2105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62"/>
            <p:cNvPicPr preferRelativeResize="0"/>
            <p:nvPr/>
          </p:nvPicPr>
          <p:blipFill rotWithShape="1">
            <a:blip r:embed="rId4">
              <a:alphaModFix/>
            </a:blip>
            <a:srcRect b="18842" l="3901" r="14298" t="12087"/>
            <a:stretch/>
          </p:blipFill>
          <p:spPr>
            <a:xfrm>
              <a:off x="94400" y="3037625"/>
              <a:ext cx="1870376" cy="2105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62"/>
            <p:cNvPicPr preferRelativeResize="0"/>
            <p:nvPr/>
          </p:nvPicPr>
          <p:blipFill rotWithShape="1">
            <a:blip r:embed="rId5">
              <a:alphaModFix/>
            </a:blip>
            <a:srcRect b="12280" l="11577" r="11238" t="0"/>
            <a:stretch/>
          </p:blipFill>
          <p:spPr>
            <a:xfrm>
              <a:off x="7285250" y="3037625"/>
              <a:ext cx="1598726" cy="2105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62"/>
            <p:cNvPicPr preferRelativeResize="0"/>
            <p:nvPr/>
          </p:nvPicPr>
          <p:blipFill rotWithShape="1">
            <a:blip r:embed="rId6">
              <a:alphaModFix/>
            </a:blip>
            <a:srcRect b="32307" l="0" r="0" t="3297"/>
            <a:stretch/>
          </p:blipFill>
          <p:spPr>
            <a:xfrm>
              <a:off x="5446650" y="3037625"/>
              <a:ext cx="1838601" cy="2105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62"/>
            <p:cNvPicPr preferRelativeResize="0"/>
            <p:nvPr/>
          </p:nvPicPr>
          <p:blipFill rotWithShape="1">
            <a:blip r:embed="rId7">
              <a:alphaModFix/>
            </a:blip>
            <a:srcRect b="31313" l="9631" r="14294" t="17166"/>
            <a:stretch/>
          </p:blipFill>
          <p:spPr>
            <a:xfrm>
              <a:off x="1964775" y="3037621"/>
              <a:ext cx="1749325" cy="21058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2" name="Google Shape;442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8450" y="0"/>
            <a:ext cx="1975550" cy="237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Questions?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63"/>
          <p:cNvSpPr txBox="1"/>
          <p:nvPr/>
        </p:nvSpPr>
        <p:spPr>
          <a:xfrm>
            <a:off x="7198500" y="4774200"/>
            <a:ext cx="194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i281 CPU: sddec22-20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4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Additional Content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Technical Standards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65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IEEE Standards: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1012-2016: System, Software, and Hardware Verification and Validation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Test hardware and run i281 assembly on our computer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162-1963: Definitions of Terms for Electronic Digital Computers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Standard for component names and terms across our project and industry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65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937" y="707537"/>
            <a:ext cx="8468127" cy="403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311700" y="4738950"/>
            <a:ext cx="883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Designed by: sdmay21-38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104" name="Google Shape;104;p18"/>
          <p:cNvSpPr txBox="1"/>
          <p:nvPr>
            <p:ph idx="4294967295" type="title"/>
          </p:nvPr>
        </p:nvSpPr>
        <p:spPr>
          <a:xfrm>
            <a:off x="-683100" y="-19525"/>
            <a:ext cx="55308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00">
                <a:latin typeface="Arial"/>
                <a:ea typeface="Arial"/>
                <a:cs typeface="Arial"/>
                <a:sym typeface="Arial"/>
              </a:rPr>
              <a:t>The i281 Simulator</a:t>
            </a:r>
            <a:endParaRPr sz="3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>
                <a:latin typeface="Arial"/>
                <a:ea typeface="Arial"/>
                <a:cs typeface="Arial"/>
                <a:sym typeface="Arial"/>
              </a:rPr>
              <a:t>This Project’s Description In Its Simplest Form</a:t>
            </a:r>
            <a:r>
              <a:rPr lang="en" sz="3220">
                <a:latin typeface="Arial"/>
                <a:ea typeface="Arial"/>
                <a:cs typeface="Arial"/>
                <a:sym typeface="Arial"/>
              </a:rPr>
              <a:t>:</a:t>
            </a:r>
            <a:endParaRPr b="1" sz="322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" name="Google Shape;110;p19"/>
          <p:cNvCxnSpPr>
            <a:stCxn id="111" idx="2"/>
            <a:endCxn id="112" idx="0"/>
          </p:cNvCxnSpPr>
          <p:nvPr/>
        </p:nvCxnSpPr>
        <p:spPr>
          <a:xfrm>
            <a:off x="6472225" y="1820800"/>
            <a:ext cx="0" cy="1680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3" name="Google Shape;113;p19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5059975" y="1205800"/>
            <a:ext cx="28245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Software Version of the i281 CPU 	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4972225" y="350073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Hardware version of the i281 CPU 	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4644675" y="306150"/>
            <a:ext cx="4166400" cy="42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511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Hardware implementation of the i281 CPU</a:t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-305117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Help CPRE 281 students visualize a basic processor</a:t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-305117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Must maintain the original i281 CPU design and functionality</a:t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-305117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Use LEDs and 7 segment displays for visualization</a:t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-305117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Each instruction will have an easy to follow visual representation of data</a:t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205">
              <a:latin typeface="Arial"/>
              <a:ea typeface="Arial"/>
              <a:cs typeface="Arial"/>
              <a:sym typeface="Arial"/>
            </a:endParaRPr>
          </a:p>
          <a:p>
            <a:pPr indent="-305117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5"/>
              <a:buFont typeface="Arial"/>
              <a:buChar char="●"/>
            </a:pPr>
            <a:r>
              <a:rPr lang="en" sz="1205">
                <a:latin typeface="Arial"/>
                <a:ea typeface="Arial"/>
                <a:cs typeface="Arial"/>
                <a:sym typeface="Arial"/>
              </a:rPr>
              <a:t>Prototyped and debugged on breadboards</a:t>
            </a:r>
            <a:endParaRPr sz="1205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>
                <a:latin typeface="Arial"/>
                <a:ea typeface="Arial"/>
                <a:cs typeface="Arial"/>
                <a:sym typeface="Arial"/>
              </a:rPr>
              <a:t>Project Description</a:t>
            </a:r>
            <a:endParaRPr sz="322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>
                <a:latin typeface="Arial"/>
                <a:ea typeface="Arial"/>
                <a:cs typeface="Arial"/>
                <a:sym typeface="Arial"/>
              </a:rPr>
              <a:t>(Long Version)</a:t>
            </a:r>
            <a:endParaRPr sz="322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7055700" y="4774200"/>
            <a:ext cx="20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i281 CPU: sddec22-20</a:t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0" y="500925"/>
            <a:ext cx="4294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Pros and Cons for Three Different Implementations of the i281 CPU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4644675" y="500925"/>
            <a:ext cx="4294500" cy="43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Hardware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Visual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Tangible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Demonstration of in class concepts in real life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Realistic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Complicated to wire	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Error prone during design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Expensive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FPGA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Pros: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Can be reloaded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Multiple FPGAs for students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Portable (run on multiple types of FPGAs)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FPGA has limited memory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Not very visual nor tangible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FPGAs are expensive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Simulator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Pros: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Cheap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Visual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Can be updated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Imperfect (bugs)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Not tangible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Needs website upkeep as well as simulator upkeep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